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58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media/image1.jpg>
</file>

<file path=ppt/media/image2.jpeg>
</file>

<file path=ppt/media/image3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321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005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4471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035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05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6051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501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631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1248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6753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424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B29D887-CB62-492D-BF32-D7E0CB59D1DE}" type="datetimeFigureOut">
              <a:rPr lang="es-ES" smtClean="0"/>
              <a:t>29/09/2022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3EA2F8F-C99B-4DB7-96B7-D1DDA07BCC0B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SIPCMContentMarking" descr="{&quot;HashCode&quot;:-665463564,&quot;Placement&quot;:&quot;Header&quot;,&quot;Top&quot;:0.0,&quot;Left&quot;:0.0,&quot;SlideWidth&quot;:960,&quot;SlideHeight&quot;:540}"/>
          <p:cNvSpPr txBox="1"/>
          <p:nvPr userDrawn="1"/>
        </p:nvSpPr>
        <p:spPr>
          <a:xfrm>
            <a:off x="0" y="0"/>
            <a:ext cx="90718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s-ES" sz="1000" smtClean="0">
                <a:solidFill>
                  <a:srgbClr val="000000"/>
                </a:solidFill>
                <a:latin typeface="Calibri" panose="020F0502020204030204" pitchFamily="34" charset="0"/>
              </a:rPr>
              <a:t>Confidential</a:t>
            </a:r>
            <a:endParaRPr lang="es-ES" sz="1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70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package" Target="../embeddings/Microsoft_Visio_Drawing12.vsdx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3941F04-A357-5FD6-1C1C-458B67271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73833"/>
            <a:ext cx="10058400" cy="3566160"/>
          </a:xfrm>
        </p:spPr>
        <p:txBody>
          <a:bodyPr>
            <a:noAutofit/>
          </a:bodyPr>
          <a:lstStyle/>
          <a:p>
            <a:pPr algn="ctr"/>
            <a:r>
              <a:rPr lang="es-ES" sz="6600" b="1" dirty="0"/>
              <a:t>DESARROLLO DE UN SISTEMA DE LOTERÍAS BLOCKCHAIN UTILIZANDO NFTS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C18705EF-20C4-B5E4-5484-E1980F69F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551277"/>
            <a:ext cx="9144000" cy="466623"/>
          </a:xfrm>
        </p:spPr>
        <p:txBody>
          <a:bodyPr/>
          <a:lstStyle/>
          <a:p>
            <a:r>
              <a:rPr lang="es-ES" dirty="0"/>
              <a:t>Jaime Tello Sánchez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01F8B166-171D-D125-B6BF-C4546C311E17}"/>
              </a:ext>
            </a:extLst>
          </p:cNvPr>
          <p:cNvSpPr txBox="1"/>
          <p:nvPr/>
        </p:nvSpPr>
        <p:spPr>
          <a:xfrm>
            <a:off x="7924173" y="5629184"/>
            <a:ext cx="43947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Tutora: María Teresa González Mac Dowell </a:t>
            </a:r>
          </a:p>
        </p:txBody>
      </p:sp>
    </p:spTree>
    <p:extLst>
      <p:ext uri="{BB962C8B-B14F-4D97-AF65-F5344CB8AC3E}">
        <p14:creationId xmlns:p14="http://schemas.microsoft.com/office/powerpoint/2010/main" val="3200956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C2E05B5-BEF8-7ED0-B0E7-6EB63155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Compilación del programa</a:t>
            </a:r>
          </a:p>
        </p:txBody>
      </p:sp>
      <p:pic>
        <p:nvPicPr>
          <p:cNvPr id="6" name="Grabación Trabajo Fin de Grado">
            <a:hlinkClick r:id="" action="ppaction://media"/>
            <a:extLst>
              <a:ext uri="{FF2B5EF4-FFF2-40B4-BE49-F238E27FC236}">
                <a16:creationId xmlns:a16="http://schemas.microsoft.com/office/drawing/2014/main" xmlns="" id="{A49154E2-114D-A38E-047A-97DEEA5A6E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1" y="0"/>
            <a:ext cx="12192301" cy="6858000"/>
          </a:xfrm>
        </p:spPr>
      </p:pic>
    </p:spTree>
    <p:extLst>
      <p:ext uri="{BB962C8B-B14F-4D97-AF65-F5344CB8AC3E}">
        <p14:creationId xmlns:p14="http://schemas.microsoft.com/office/powerpoint/2010/main" val="326432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BDA8D46-F570-6DA9-AE78-CF4C5AEC9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 de la presentación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19831FE4-9154-8650-987F-B3E54C804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Definición de </a:t>
            </a:r>
            <a:r>
              <a:rPr lang="es-ES" dirty="0" err="1"/>
              <a:t>blockchain</a:t>
            </a:r>
            <a:endParaRPr lang="es-ES" dirty="0"/>
          </a:p>
          <a:p>
            <a:r>
              <a:rPr lang="es-ES" dirty="0"/>
              <a:t>Definición de Smart </a:t>
            </a:r>
            <a:r>
              <a:rPr lang="es-ES" dirty="0" err="1"/>
              <a:t>contracts</a:t>
            </a:r>
            <a:endParaRPr lang="es-ES" dirty="0"/>
          </a:p>
          <a:p>
            <a:r>
              <a:rPr lang="es-ES" dirty="0"/>
              <a:t>Modelo de negocio del proyecto</a:t>
            </a:r>
          </a:p>
          <a:p>
            <a:r>
              <a:rPr lang="es-ES" dirty="0"/>
              <a:t>Estructura del proyecto</a:t>
            </a:r>
          </a:p>
          <a:p>
            <a:r>
              <a:rPr lang="es-ES" dirty="0"/>
              <a:t>Especificaciones del proyecto</a:t>
            </a:r>
          </a:p>
          <a:p>
            <a:r>
              <a:rPr lang="es-ES" dirty="0"/>
              <a:t>Líneas futuras y puntos a mejorar</a:t>
            </a:r>
          </a:p>
        </p:txBody>
      </p:sp>
    </p:spTree>
    <p:extLst>
      <p:ext uri="{BB962C8B-B14F-4D97-AF65-F5344CB8AC3E}">
        <p14:creationId xmlns:p14="http://schemas.microsoft.com/office/powerpoint/2010/main" val="255623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6495D30-074D-1023-AE65-28DF6C968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4" y="263527"/>
            <a:ext cx="5127171" cy="1450757"/>
          </a:xfrm>
        </p:spPr>
        <p:txBody>
          <a:bodyPr>
            <a:normAutofit/>
          </a:bodyPr>
          <a:lstStyle/>
          <a:p>
            <a:r>
              <a:rPr lang="es-ES" dirty="0"/>
              <a:t>BLOCKCHAIN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384B8C25-2511-0048-4955-8FDA13564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s-ES" dirty="0"/>
              <a:t>- Cadena de bloques que se apilan unos sobre otros y son dependientes entre ellos</a:t>
            </a:r>
          </a:p>
          <a:p>
            <a:r>
              <a:rPr lang="es-ES" dirty="0"/>
              <a:t>- Se accede mediante una red peer </a:t>
            </a:r>
            <a:r>
              <a:rPr lang="es-ES" dirty="0" err="1"/>
              <a:t>to</a:t>
            </a:r>
            <a:r>
              <a:rPr lang="es-ES" dirty="0"/>
              <a:t> peer descentralizada</a:t>
            </a:r>
          </a:p>
          <a:p>
            <a:r>
              <a:rPr lang="es-ES" dirty="0"/>
              <a:t>- Cada operación debe estar aprobada por el resto de computadores</a:t>
            </a:r>
          </a:p>
          <a:p>
            <a:r>
              <a:rPr lang="es-ES" dirty="0"/>
              <a:t>- Cada réplica en cada nodo se denomina libro distribuido</a:t>
            </a:r>
          </a:p>
          <a:p>
            <a:endParaRPr lang="es-ES" dirty="0"/>
          </a:p>
          <a:p>
            <a:endParaRPr lang="es-ES" dirty="0"/>
          </a:p>
        </p:txBody>
      </p:sp>
      <p:pic>
        <p:nvPicPr>
          <p:cNvPr id="4" name="Imagen 3" descr="proceso detrás de la tecnología blockchain">
            <a:extLst>
              <a:ext uri="{FF2B5EF4-FFF2-40B4-BE49-F238E27FC236}">
                <a16:creationId xmlns:a16="http://schemas.microsoft.com/office/drawing/2014/main" xmlns="" id="{28585A4C-54F0-EEFC-4858-BC1C3A497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192" y="992925"/>
            <a:ext cx="5451627" cy="4552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1950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8610EC9-DEAB-4EF3-F786-314DBD6B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4" y="263527"/>
            <a:ext cx="5127171" cy="1450757"/>
          </a:xfrm>
        </p:spPr>
        <p:txBody>
          <a:bodyPr>
            <a:normAutofit/>
          </a:bodyPr>
          <a:lstStyle/>
          <a:p>
            <a:r>
              <a:rPr lang="es-ES" dirty="0"/>
              <a:t>SMART CONTRACTS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4B20459-9C8C-3C9A-B725-C54830FD8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s-ES" dirty="0"/>
              <a:t>- Programa informático que se ejecuta siempre que los miembro involucrados en el contrato cumplan las condiciones </a:t>
            </a:r>
          </a:p>
          <a:p>
            <a:r>
              <a:rPr lang="es-ES" dirty="0"/>
              <a:t>- No necesita una entidad supervisora que verifique el contrato</a:t>
            </a:r>
          </a:p>
          <a:p>
            <a:r>
              <a:rPr lang="es-ES" dirty="0"/>
              <a:t>- Una vez ejecutado el contrato no se pueden cambiar las reglas del mismo</a:t>
            </a:r>
          </a:p>
          <a:p>
            <a:r>
              <a:rPr lang="es-ES" dirty="0"/>
              <a:t>- También pueden funcionar en un ecosistema comercial tradicional</a:t>
            </a:r>
          </a:p>
          <a:p>
            <a:endParaRPr lang="es-ES" dirty="0"/>
          </a:p>
        </p:txBody>
      </p:sp>
      <p:pic>
        <p:nvPicPr>
          <p:cNvPr id="5" name="Imagen 4" descr="Escala de tiempo&#10;&#10;Descripción generada automáticamente con confianza baja">
            <a:extLst>
              <a:ext uri="{FF2B5EF4-FFF2-40B4-BE49-F238E27FC236}">
                <a16:creationId xmlns:a16="http://schemas.microsoft.com/office/drawing/2014/main" xmlns="" id="{C9FD43AE-CFFF-58D7-61D8-443F52959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92" y="1279362"/>
            <a:ext cx="5451627" cy="397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08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76EA5AB-2647-756B-BCBD-4DC57E3E1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Modelo de negocio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3D130393-0292-2064-96A7-7E0D13FDD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 Alta participación en las loterías tradicionales a nivel mundial</a:t>
            </a:r>
          </a:p>
          <a:p>
            <a:r>
              <a:rPr lang="es-ES" dirty="0"/>
              <a:t>- Mercado de criptomonedas y metaversos en auge </a:t>
            </a:r>
          </a:p>
          <a:p>
            <a:r>
              <a:rPr lang="es-ES" dirty="0"/>
              <a:t>- Las criptomonedas están implantadas a nivel mundial, por lo que la divisa está estandarizada</a:t>
            </a:r>
          </a:p>
          <a:p>
            <a:r>
              <a:rPr lang="es-ES" dirty="0"/>
              <a:t>- Bajo coste de mantenimiento</a:t>
            </a:r>
          </a:p>
          <a:p>
            <a:r>
              <a:rPr lang="es-ES" dirty="0"/>
              <a:t>- Se puede implantar en diferentes plataformas</a:t>
            </a:r>
          </a:p>
          <a:p>
            <a:r>
              <a:rPr lang="es-ES" dirty="0"/>
              <a:t>- Coste del cupón 12$ que aproximadamente son 0,0076 </a:t>
            </a:r>
            <a:r>
              <a:rPr lang="es-ES" dirty="0" err="1"/>
              <a:t>ethers</a:t>
            </a:r>
            <a:endParaRPr lang="es-ES" dirty="0"/>
          </a:p>
          <a:p>
            <a:r>
              <a:rPr lang="es-ES" dirty="0"/>
              <a:t>- Beneficio para el propietario del contrato del 10% sobre lo recaudado</a:t>
            </a:r>
          </a:p>
        </p:txBody>
      </p:sp>
    </p:spTree>
    <p:extLst>
      <p:ext uri="{BB962C8B-B14F-4D97-AF65-F5344CB8AC3E}">
        <p14:creationId xmlns:p14="http://schemas.microsoft.com/office/powerpoint/2010/main" val="415841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40DA3E7-C6DD-C405-1535-598796820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Estructura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A9FDD3E6-D171-DB24-FAB3-E8F754E9B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- NFT: Token no fungible. Al ser no fungible no puede ser remplazado ni sustituido por otro,    siendo este token único</a:t>
            </a:r>
          </a:p>
          <a:p>
            <a:pPr marL="0" indent="0">
              <a:buNone/>
            </a:pPr>
            <a:r>
              <a:rPr lang="es-ES" dirty="0"/>
              <a:t>- Lotería por extracción de un número aleatorio siendo este número el identificador del NFT    ganador</a:t>
            </a:r>
          </a:p>
          <a:p>
            <a:pPr marL="0" indent="0">
              <a:buNone/>
            </a:pPr>
            <a:r>
              <a:rPr lang="es-ES" dirty="0"/>
              <a:t>- </a:t>
            </a:r>
            <a:r>
              <a:rPr lang="es-ES" dirty="0" smtClean="0"/>
              <a:t>Se venden </a:t>
            </a:r>
            <a:r>
              <a:rPr lang="es-ES" dirty="0" err="1" smtClean="0"/>
              <a:t>NFTs</a:t>
            </a:r>
            <a:r>
              <a:rPr lang="es-ES" dirty="0" smtClean="0"/>
              <a:t> a 12$ la unidad y en un momento elegido por el administrador se escoge aleatoriamente uno de los </a:t>
            </a:r>
            <a:r>
              <a:rPr lang="es-ES" dirty="0" err="1" smtClean="0"/>
              <a:t>NFTs</a:t>
            </a:r>
            <a:r>
              <a:rPr lang="es-ES" dirty="0" smtClean="0"/>
              <a:t> emitidos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- Para realizar el cambio de dólares a </a:t>
            </a:r>
            <a:r>
              <a:rPr lang="es-ES" dirty="0" err="1"/>
              <a:t>ethers</a:t>
            </a:r>
            <a:r>
              <a:rPr lang="es-ES" dirty="0"/>
              <a:t> se utiliza un oráculo de </a:t>
            </a:r>
            <a:r>
              <a:rPr lang="es-ES" dirty="0" smtClean="0"/>
              <a:t>tipo de cambio, de manera que aseguramos que un cupón siempre vale 12$, con independencia de la fluctuación del precio de </a:t>
            </a:r>
            <a:r>
              <a:rPr lang="es-ES" dirty="0" err="1" smtClean="0"/>
              <a:t>ether</a:t>
            </a:r>
            <a:endParaRPr lang="es-ES" dirty="0"/>
          </a:p>
          <a:p>
            <a:pPr marL="0" indent="0">
              <a:buNone/>
            </a:pPr>
            <a:r>
              <a:rPr lang="es-ES" dirty="0"/>
              <a:t>- Oráculo: Fragmento de código que nutre de información del mundo físico a la red </a:t>
            </a:r>
            <a:r>
              <a:rPr lang="es-ES" dirty="0" err="1"/>
              <a:t>blockchain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874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AEAE193-DFD5-5207-475E-E669F59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DED729F0-4EAD-0A46-6FF7-E9D779012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15212"/>
            <a:ext cx="10058400" cy="402336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1730EEA-9B46-2B7A-B7E6-8038C70B5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448" y="28660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xmlns="" id="{6AD5A284-8878-9C16-9685-133D83ABCF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451717"/>
              </p:ext>
            </p:extLst>
          </p:nvPr>
        </p:nvGraphicFramePr>
        <p:xfrm>
          <a:off x="1109726" y="544105"/>
          <a:ext cx="2242514" cy="60067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Visio" r:id="rId3" imgW="2457390" imgH="6590857" progId="Visio.Drawing.15">
                  <p:embed/>
                </p:oleObj>
              </mc:Choice>
              <mc:Fallback>
                <p:oleObj name="Visio" r:id="rId3" imgW="2457390" imgH="659085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9726" y="544105"/>
                        <a:ext cx="2242514" cy="600673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>
            <a:extLst>
              <a:ext uri="{FF2B5EF4-FFF2-40B4-BE49-F238E27FC236}">
                <a16:creationId xmlns:a16="http://schemas.microsoft.com/office/drawing/2014/main" xmlns="" id="{91B147AB-EF5A-79F0-38A4-493DAEE70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6656" y="8556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xmlns="" id="{41A31C88-756A-75CB-C66C-966FE758DC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8664418"/>
              </p:ext>
            </p:extLst>
          </p:nvPr>
        </p:nvGraphicFramePr>
        <p:xfrm>
          <a:off x="3922248" y="544105"/>
          <a:ext cx="7705491" cy="5970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Visio" r:id="rId5" imgW="8410565" imgH="6333921" progId="Visio.Drawing.15">
                  <p:embed/>
                </p:oleObj>
              </mc:Choice>
              <mc:Fallback>
                <p:oleObj name="Visio" r:id="rId5" imgW="8410565" imgH="6333921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2248" y="544105"/>
                        <a:ext cx="7705491" cy="59704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571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583DE57-F76D-0D6C-FC42-3616053A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Especificaciones técnicas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94420766-5D50-9DC1-0CED-32CCE95D4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11048"/>
            <a:ext cx="10058400" cy="4023360"/>
          </a:xfrm>
        </p:spPr>
        <p:txBody>
          <a:bodyPr/>
          <a:lstStyle/>
          <a:p>
            <a:r>
              <a:rPr lang="es-ES" dirty="0"/>
              <a:t>- Se utiliza para el desarrollo del código el lenguaje </a:t>
            </a:r>
            <a:r>
              <a:rPr lang="es-ES" dirty="0" err="1"/>
              <a:t>Solidity</a:t>
            </a:r>
            <a:r>
              <a:rPr lang="es-ES" dirty="0"/>
              <a:t>. Específico de Ethereum o </a:t>
            </a:r>
            <a:r>
              <a:rPr lang="es-ES" dirty="0" err="1"/>
              <a:t>Polygon</a:t>
            </a:r>
            <a:endParaRPr lang="es-ES" dirty="0"/>
          </a:p>
          <a:p>
            <a:r>
              <a:rPr lang="es-ES" dirty="0"/>
              <a:t>- Se desarrolla el proyecto bajo el estándar ERC-1155  </a:t>
            </a:r>
          </a:p>
          <a:p>
            <a:r>
              <a:rPr lang="es-ES" dirty="0"/>
              <a:t>- Coste de gas en cada optimizado debido al estándar </a:t>
            </a:r>
          </a:p>
          <a:p>
            <a:r>
              <a:rPr lang="es-ES" dirty="0"/>
              <a:t>- Debido al mercado y la bajada de las criptomonedas coste de gas de cada transacción es de céntimos   </a:t>
            </a:r>
          </a:p>
          <a:p>
            <a:r>
              <a:rPr lang="es-ES" dirty="0"/>
              <a:t>- Extracción de número </a:t>
            </a:r>
            <a:r>
              <a:rPr lang="es-ES" dirty="0" smtClean="0"/>
              <a:t>aleatorio a partir del hash del bloque anterior al del sorteo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7590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034E39E-1347-E613-B601-6437BAB6E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Líneas futuras y puntos a mejorar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799C4AF-AF46-03B8-56FC-E8A38A57D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1049"/>
            <a:ext cx="10058400" cy="4023360"/>
          </a:xfrm>
          <a:noFill/>
        </p:spPr>
        <p:txBody>
          <a:bodyPr/>
          <a:lstStyle/>
          <a:p>
            <a:pPr algn="ctr"/>
            <a:r>
              <a:rPr lang="es-ES" b="1" dirty="0"/>
              <a:t>Puntos de mejora</a:t>
            </a:r>
          </a:p>
          <a:p>
            <a:r>
              <a:rPr lang="es-ES" dirty="0"/>
              <a:t>- Extracción de un número aleatorio </a:t>
            </a:r>
            <a:r>
              <a:rPr lang="es-ES" dirty="0" smtClean="0"/>
              <a:t>por</a:t>
            </a:r>
            <a:r>
              <a:rPr lang="es-ES" dirty="0" smtClean="0"/>
              <a:t> </a:t>
            </a:r>
            <a:r>
              <a:rPr lang="es-ES" dirty="0"/>
              <a:t>el oráculo VRF o un computador cuántico e introducirlo en la red mediante un oráculo</a:t>
            </a:r>
          </a:p>
          <a:p>
            <a:r>
              <a:rPr lang="es-ES" dirty="0"/>
              <a:t>- Automatización mediante código para que se ejecute una lotería una vez que se haya establecido un límite de boletos </a:t>
            </a:r>
            <a:r>
              <a:rPr lang="es-ES" dirty="0" smtClean="0"/>
              <a:t>vendidos o cada cierto número fijo de bloques</a:t>
            </a:r>
            <a:endParaRPr lang="es-ES" dirty="0"/>
          </a:p>
          <a:p>
            <a:pPr algn="ctr"/>
            <a:r>
              <a:rPr lang="es-ES" b="1" dirty="0"/>
              <a:t>Líneas futuras</a:t>
            </a:r>
          </a:p>
          <a:p>
            <a:r>
              <a:rPr lang="es-ES" dirty="0" smtClean="0"/>
              <a:t>- Desarrollo del </a:t>
            </a:r>
            <a:r>
              <a:rPr lang="es-ES" dirty="0" err="1" smtClean="0"/>
              <a:t>front-end</a:t>
            </a:r>
            <a:r>
              <a:rPr lang="es-ES" dirty="0" smtClean="0"/>
              <a:t> en el </a:t>
            </a:r>
            <a:r>
              <a:rPr lang="es-ES" dirty="0" err="1" smtClean="0"/>
              <a:t>metaverso</a:t>
            </a:r>
            <a:r>
              <a:rPr lang="es-ES" dirty="0" smtClean="0"/>
              <a:t> o en un servicio web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7E5F3AD3-53D0-FBF9-DF09-5C7D62126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6521" y="4058261"/>
            <a:ext cx="3644154" cy="204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5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4687</TotalTime>
  <Words>492</Words>
  <Application>Microsoft Office PowerPoint</Application>
  <PresentationFormat>Panorámica</PresentationFormat>
  <Paragraphs>47</Paragraphs>
  <Slides>10</Slides>
  <Notes>0</Notes>
  <HiddenSlides>0</HiddenSlides>
  <MMClips>1</MMClips>
  <ScaleCrop>false</ScaleCrop>
  <HeadingPairs>
    <vt:vector size="8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Retrospección</vt:lpstr>
      <vt:lpstr>Visio</vt:lpstr>
      <vt:lpstr>DESARROLLO DE UN SISTEMA DE LOTERÍAS BLOCKCHAIN UTILIZANDO NFTS</vt:lpstr>
      <vt:lpstr>Índice de la presentación </vt:lpstr>
      <vt:lpstr>BLOCKCHAIN</vt:lpstr>
      <vt:lpstr>SMART CONTRACTS</vt:lpstr>
      <vt:lpstr>Modelo de negocio del proyecto</vt:lpstr>
      <vt:lpstr>Estructura del proyecto</vt:lpstr>
      <vt:lpstr>Presentación de PowerPoint</vt:lpstr>
      <vt:lpstr>Especificaciones técnicas</vt:lpstr>
      <vt:lpstr>Líneas futuras y puntos a mejorar</vt:lpstr>
      <vt:lpstr>Compilación del programa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UN SISTEMA DE LOTERÍAS BLOCKCHAIN UTILIZANDO NFTS</dc:title>
  <dc:creator>JAIME TELLO SANCHEZ</dc:creator>
  <cp:lastModifiedBy>Tello Sanchez Jaime</cp:lastModifiedBy>
  <cp:revision>22</cp:revision>
  <dcterms:created xsi:type="dcterms:W3CDTF">2022-09-19T10:23:25Z</dcterms:created>
  <dcterms:modified xsi:type="dcterms:W3CDTF">2022-09-29T15:04:37Z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c41c091-3cbc-4dba-8b59-ce62f19500db_Enabled">
    <vt:lpwstr>true</vt:lpwstr>
  </property>
  <property fmtid="{D5CDD505-2E9C-101B-9397-08002B2CF9AE}" pid="3" name="MSIP_Label_3c41c091-3cbc-4dba-8b59-ce62f19500db_SetDate">
    <vt:lpwstr>2022-09-29T15:04:37Z</vt:lpwstr>
  </property>
  <property fmtid="{D5CDD505-2E9C-101B-9397-08002B2CF9AE}" pid="4" name="MSIP_Label_3c41c091-3cbc-4dba-8b59-ce62f19500db_Method">
    <vt:lpwstr>Privileged</vt:lpwstr>
  </property>
  <property fmtid="{D5CDD505-2E9C-101B-9397-08002B2CF9AE}" pid="5" name="MSIP_Label_3c41c091-3cbc-4dba-8b59-ce62f19500db_Name">
    <vt:lpwstr>Confidential_0_1</vt:lpwstr>
  </property>
  <property fmtid="{D5CDD505-2E9C-101B-9397-08002B2CF9AE}" pid="6" name="MSIP_Label_3c41c091-3cbc-4dba-8b59-ce62f19500db_SiteId">
    <vt:lpwstr>35595a02-4d6d-44ac-99e1-f9ab4cd872db</vt:lpwstr>
  </property>
  <property fmtid="{D5CDD505-2E9C-101B-9397-08002B2CF9AE}" pid="7" name="MSIP_Label_3c41c091-3cbc-4dba-8b59-ce62f19500db_ActionId">
    <vt:lpwstr>6409f69b-72b4-4000-8fe1-ac36aa79f801</vt:lpwstr>
  </property>
  <property fmtid="{D5CDD505-2E9C-101B-9397-08002B2CF9AE}" pid="8" name="MSIP_Label_3c41c091-3cbc-4dba-8b59-ce62f19500db_ContentBits">
    <vt:lpwstr>1</vt:lpwstr>
  </property>
</Properties>
</file>

<file path=docProps/thumbnail.jpeg>
</file>